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Montserrat SemiBold"/>
      <p:regular r:id="rId20"/>
      <p:bold r:id="rId21"/>
      <p:italic r:id="rId22"/>
      <p:boldItalic r:id="rId23"/>
    </p:embeddedFont>
    <p:embeddedFont>
      <p:font typeface="Montserrat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1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regular.fntdata"/><Relationship Id="rId22" Type="http://schemas.openxmlformats.org/officeDocument/2006/relationships/font" Target="fonts/MontserratSemiBold-italic.fntdata"/><Relationship Id="rId21" Type="http://schemas.openxmlformats.org/officeDocument/2006/relationships/font" Target="fonts/MontserratSemiBold-bold.fntdata"/><Relationship Id="rId24" Type="http://schemas.openxmlformats.org/officeDocument/2006/relationships/font" Target="fonts/Montserrat-regular.fntdata"/><Relationship Id="rId23" Type="http://schemas.openxmlformats.org/officeDocument/2006/relationships/font" Target="fonts/MontserratSemi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7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31b63cd1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631b63cd1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31b63cd1c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31b63cd1c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31b63cd1c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31b63cd1c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31b63cd1c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31b63cd1c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631b63cd1c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631b63cd1c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31b63cd1c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31b63cd1c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31b63cd1c_0_4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31b63cd1c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631b63cd1c_0_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631b63cd1c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631b63cd1c_0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631b63cd1c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631b63cd1c_0_4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631b63cd1c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31b63cd1c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31b63cd1c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31b63cd1c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631b63cd1c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631b63cd1c_0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631b63cd1c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hyperlink" Target="https://politico.mx/minuta-politica/minuta-politica-gobierno-federal/amlo-buscar%C3%A1-el-regreso-de-jos%C3%A9-guti%C3%A9rrez-viv%C3%B3-la-radio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youtube.com/watch?v=JsamXx2G5Es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sites.google.com/site/radiouvmproyecto/radio-monitor" TargetMode="External"/><Relationship Id="rId4" Type="http://schemas.openxmlformats.org/officeDocument/2006/relationships/hyperlink" Target="https://sites.google.com/site/radiouvmproyecto/radio-monitor" TargetMode="External"/><Relationship Id="rId5" Type="http://schemas.openxmlformats.org/officeDocument/2006/relationships/hyperlink" Target="https://sites.google.com/site/radiouvmproyecto/radio-monitoR" TargetMode="External"/><Relationship Id="rId6" Type="http://schemas.openxmlformats.org/officeDocument/2006/relationships/hyperlink" Target="https://sites.google.com/site/radiouvmproyecto/radio-monitoR" TargetMode="External"/><Relationship Id="rId7" Type="http://schemas.openxmlformats.org/officeDocument/2006/relationships/hyperlink" Target="https://www.google.com/url?q=https://juanjosesolis.wordpress.com/2010/05/19/la-radio-sin-jose-gutierrez-vivo/&amp;sa=D&amp;ust=1570691205580000&amp;usg=AFQjCNET5B-xlN7EarwSG82WJD4864U-2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1C23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1360525"/>
            <a:ext cx="8520600" cy="206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6000">
                <a:latin typeface="Montserrat"/>
                <a:ea typeface="Montserrat"/>
                <a:cs typeface="Montserrat"/>
                <a:sym typeface="Montserrat"/>
              </a:rPr>
              <a:t>Grupo </a:t>
            </a:r>
            <a:r>
              <a:rPr b="1" lang="es" sz="6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Monitor</a:t>
            </a:r>
            <a:endParaRPr b="1" sz="6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4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6400" y="2504725"/>
            <a:ext cx="9087600" cy="9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Comprometidos con la verdad</a:t>
            </a:r>
            <a:r>
              <a:rPr lang="es" sz="2400">
                <a:solidFill>
                  <a:srgbClr val="FFFFFF"/>
                </a:solidFill>
              </a:rPr>
              <a:t> 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853900" y="3866450"/>
            <a:ext cx="3436200" cy="2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Con José Gutiérrez Vivó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25825" y="1245350"/>
            <a:ext cx="4881300" cy="20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Monitor</a:t>
            </a:r>
            <a:r>
              <a:rPr lang="es"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es la emisión radiofónica conducida y producida por el periodista </a:t>
            </a:r>
            <a:r>
              <a:rPr lang="es" sz="2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José</a:t>
            </a:r>
            <a:r>
              <a:rPr lang="es"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s" sz="2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Gutiérrez Vivó</a:t>
            </a:r>
            <a:r>
              <a:rPr lang="es"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que </a:t>
            </a:r>
            <a:r>
              <a:rPr lang="es"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iniciará</a:t>
            </a:r>
            <a:r>
              <a:rPr lang="es"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transmisiones en </a:t>
            </a:r>
            <a:r>
              <a:rPr lang="es" sz="2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1974</a:t>
            </a:r>
            <a:endParaRPr sz="2400">
              <a:solidFill>
                <a:srgbClr val="F1C23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1C23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575" y="1082350"/>
            <a:ext cx="2978800" cy="29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1020975" y="3440200"/>
            <a:ext cx="36408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XENET-AM 1320 kHz / </a:t>
            </a:r>
            <a:r>
              <a:rPr lang="es" sz="1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XEINFO-AM 1560 kHz</a:t>
            </a:r>
            <a:r>
              <a:rPr lang="e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1C232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092775" y="711600"/>
            <a:ext cx="5585400" cy="387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José Gutiérrez Vivó </a:t>
            </a:r>
            <a:r>
              <a:rPr lang="es" sz="2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fue el titular del noticiero, nació en </a:t>
            </a:r>
            <a:r>
              <a:rPr lang="es" sz="22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1949</a:t>
            </a:r>
            <a:r>
              <a:rPr lang="es" sz="2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en la Ciudad de México. </a:t>
            </a:r>
            <a:endParaRPr sz="22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 partir de </a:t>
            </a:r>
            <a:r>
              <a:rPr lang="es" sz="22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1978</a:t>
            </a:r>
            <a:r>
              <a:rPr lang="es" sz="2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el periodista se hace cargo de la emisión matutina del informativo convirtiéndola en uno de los </a:t>
            </a:r>
            <a:r>
              <a:rPr lang="es" sz="22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espacios informativos </a:t>
            </a:r>
            <a:r>
              <a:rPr lang="es" sz="2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 más </a:t>
            </a:r>
            <a:r>
              <a:rPr lang="es" sz="22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credibilidad informativa</a:t>
            </a:r>
            <a:r>
              <a:rPr lang="es" sz="2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 </a:t>
            </a:r>
            <a:endParaRPr sz="22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800" y="1062175"/>
            <a:ext cx="2390150" cy="30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 flipH="1">
            <a:off x="3268975" y="2143050"/>
            <a:ext cx="861600" cy="24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8725" y="952500"/>
            <a:ext cx="4881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1973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la empresa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Radio Programas de México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adquiere la emisora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Radio Cadena Nacional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ubicada en el 1110 de AM, nombrandola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Radio Red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donde, un año después comienza a transmitir el informativo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Monitor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 Posteriormente,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Radio VIP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se muda a la frecuencia 88.1 de FM.</a:t>
            </a:r>
            <a:endParaRPr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1750" y="1041450"/>
            <a:ext cx="3238500" cy="32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1C23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 SemiBold"/>
              <a:buChar char="●"/>
            </a:pP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Red Vial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proporcionaba reportes de tráfico y asistencia vial</a:t>
            </a:r>
            <a:endParaRPr sz="16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SemiBold"/>
              <a:buChar char="●"/>
            </a:pP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Monitor su solución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que brindaba asesoría de varios tipos al 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público</a:t>
            </a:r>
            <a:endParaRPr sz="16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SemiBold"/>
              <a:buChar char="●"/>
            </a:pP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Vigilante al volante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donde varios radioescuchas proporcionan información de carácter vial</a:t>
            </a:r>
            <a:endParaRPr sz="16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(1978-1988)                       (1996-2001)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7"/>
          <p:cNvSpPr txBox="1"/>
          <p:nvPr>
            <p:ph idx="2" type="body"/>
          </p:nvPr>
        </p:nvSpPr>
        <p:spPr>
          <a:xfrm>
            <a:off x="4639025" y="121435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Para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1996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el noticiero que se transmite en el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1110 de AM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sufre otro cambio cuando las emisoras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XERED-AM 1110 kHz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XHRED-FM 88.1 MHz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y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XHRCA-FM 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91.3 MHz en la Ciudad de México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XEDKR-AM 700 kHz 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 Guadalajara y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XESTN-AM 1540 kHz 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 Monterrey son vendidas por los dueños de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Radio Red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al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Grupo Radio Centro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 Con este cambio se funda </a:t>
            </a:r>
            <a:r>
              <a:rPr lang="es" sz="16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Infored</a:t>
            </a:r>
            <a:r>
              <a:rPr lang="es" sz="16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quien produce el noticiero a partir de aquel año.</a:t>
            </a:r>
            <a:endParaRPr sz="16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679750"/>
            <a:ext cx="8520600" cy="341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 el año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2000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la relación de Gutiérrez Vivó con Grupo Radio Centro se confirma con el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traspaso de las acciones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de las empresas concesionarias a Infored de las emisoras conocidas en esa época como XEJP-AM 1320 kHz y XEFAJ-AM 1560 kHz</a:t>
            </a:r>
            <a:endParaRPr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6250" y="2260550"/>
            <a:ext cx="2529225" cy="219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1C232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283475" y="494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(2002-2003)                        </a:t>
            </a: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(2004)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 </a:t>
            </a:r>
            <a:r>
              <a:rPr lang="es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2002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el periodista demanda a Grupo Radio Centro por </a:t>
            </a:r>
            <a:r>
              <a:rPr lang="es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 millones de dólares</a:t>
            </a:r>
            <a:endParaRPr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por </a:t>
            </a:r>
            <a:r>
              <a:rPr lang="es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incumplimiento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de contrato y supuesto </a:t>
            </a:r>
            <a:r>
              <a:rPr lang="es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robo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de marcas registradas,</a:t>
            </a:r>
            <a:endParaRPr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asegurando que, Monitor y otras marcas registradas por el periodista en el</a:t>
            </a:r>
            <a:endParaRPr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Instituto Mexicano de la Propiedad Intelectual (IMPI), eran </a:t>
            </a:r>
            <a:r>
              <a:rPr lang="es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plagiadas 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por Radio</a:t>
            </a:r>
            <a:endParaRPr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Centro.</a:t>
            </a:r>
            <a:endParaRPr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9"/>
          <p:cNvSpPr txBox="1"/>
          <p:nvPr>
            <p:ph idx="2" type="body"/>
          </p:nvPr>
        </p:nvSpPr>
        <p:spPr>
          <a:xfrm>
            <a:off x="4874750" y="1152475"/>
            <a:ext cx="3958800" cy="19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 </a:t>
            </a:r>
            <a:r>
              <a:rPr lang="es" sz="18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29</a:t>
            </a:r>
            <a:r>
              <a:rPr lang="e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de </a:t>
            </a:r>
            <a:r>
              <a:rPr lang="es" sz="18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febrero</a:t>
            </a:r>
            <a:r>
              <a:rPr lang="e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del</a:t>
            </a:r>
            <a:r>
              <a:rPr lang="es" sz="18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2004 </a:t>
            </a:r>
            <a:r>
              <a:rPr lang="e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 da a conocer el fallo a favor de Infored y José Gutiérrez Vivó en la </a:t>
            </a:r>
            <a:r>
              <a:rPr lang="es" sz="18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demanda</a:t>
            </a:r>
            <a:r>
              <a:rPr lang="e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con Grupo Radio Centro, por lo que el informativo sale de la programación de Radio Red el</a:t>
            </a:r>
            <a:r>
              <a:rPr lang="es" sz="18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3 de marzo</a:t>
            </a:r>
            <a:r>
              <a:rPr lang="e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del mismo año para empezar a transmitir en las frecuencias de </a:t>
            </a:r>
            <a:r>
              <a:rPr lang="es" sz="18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1320 AM</a:t>
            </a:r>
            <a:r>
              <a:rPr lang="e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y </a:t>
            </a:r>
            <a:r>
              <a:rPr lang="es" sz="18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1560 AM</a:t>
            </a:r>
            <a:r>
              <a:rPr lang="es" sz="18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(de la ciudad de México).</a:t>
            </a:r>
            <a:endParaRPr sz="18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477075"/>
            <a:ext cx="8520600" cy="23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 partir del martes </a:t>
            </a:r>
            <a:r>
              <a:rPr lang="es" sz="1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16 de marzo de 2004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inició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la alianza entre Infored y MVS Comunicaciones a través de su división MVS Radio Para transmitir el noticiero Monitor MVS a través de la emisora </a:t>
            </a:r>
            <a:r>
              <a:rPr lang="es" sz="1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XHMVS-FM 102.5 MHz 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 la Ciudad de México, así como la creación de la</a:t>
            </a:r>
            <a:r>
              <a:rPr lang="es" sz="1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Cadena Nacional Monitor MVS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la cual tuvo inicialmente una cobertura en 30 poblaciones.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 el año </a:t>
            </a:r>
            <a:r>
              <a:rPr lang="es" sz="1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2005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muchas emisoras de MVS Radio ubicadas en muchas poblaciones dejan de transmitir el noticiero.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275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latin typeface="Montserrat"/>
                <a:ea typeface="Montserrat"/>
                <a:cs typeface="Montserrat"/>
                <a:sym typeface="Montserrat"/>
              </a:rPr>
              <a:t>ALIANZA MONITOR Y MVS RADIO (2004-2006)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1C23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356925" y="950325"/>
            <a:ext cx="4737300" cy="260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 alianza con MVS Radio termina con las transmisiones en el 102.5 MHz en el Valle de México el día jueves 30 de noviembre de 2006, como lo dio a conocer José Gutiérrez Vivó ese mismo día en Monitor de la mañana, debido que como se ha extendido el tiempo y no se aplicado la sentencia de la segunda parte del laudo arbitral por la cual el Grupo Radio Centro tiene que pagar a favor de Infored, S.A. de C.V. y a José Gutiérrez Vivó por los daños causados. Razón por lo cual, Grupo Monitor no puede seguir pagando la renta del tiempo aire de la emisora XHMVS-FM 102.5 MHz.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08" name="Google Shape;1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7200" y="1433100"/>
            <a:ext cx="3608425" cy="227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(2005-2006)                         Término del noticiario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410463" y="115662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 partir de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marzo del 2005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Monitor empezó a transmitirse por televisión, a través del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Canal 52 MX de MVS Televisión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por lo que el informativo no sólo llega a México, sino también a los Estados Unidos.</a:t>
            </a:r>
            <a:endParaRPr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5300" y="3123700"/>
            <a:ext cx="1707450" cy="161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2"/>
          <p:cNvSpPr txBox="1"/>
          <p:nvPr>
            <p:ph idx="2" type="body"/>
          </p:nvPr>
        </p:nvSpPr>
        <p:spPr>
          <a:xfrm>
            <a:off x="4832388" y="112840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Sindicato Nacional de Trabajadores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de la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Radio y la Televisión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inició una huelga en contra de </a:t>
            </a:r>
            <a:r>
              <a:rPr lang="es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InfoRed el 23 de mayo de 2008</a:t>
            </a:r>
            <a:r>
              <a:rPr lang="es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,​ concluyendo 34 años de transmisiones.</a:t>
            </a:r>
            <a:endParaRPr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1225" y="3123700"/>
            <a:ext cx="1671135" cy="1618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1C232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1119875"/>
            <a:ext cx="8520600" cy="32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“Monitor llegó a México en un momento en el que no existía </a:t>
            </a:r>
            <a:r>
              <a:rPr lang="es" sz="14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libertad de</a:t>
            </a:r>
            <a:endParaRPr sz="140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expresión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en la televisión ni en la radio, sólo en algunos espacios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periodísticos muy reconocidos. Cuando el gobierno nos trató de parar,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algunos funcionarios explicaban con</a:t>
            </a:r>
            <a:r>
              <a:rPr lang="es" sz="14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cinismo 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que permitían la </a:t>
            </a:r>
            <a:r>
              <a:rPr lang="es" sz="14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libertad de</a:t>
            </a:r>
            <a:endParaRPr sz="140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expresión 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 los medios impresos porque sólo los leían unos cuantos, un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club, mientras que nosotros éramos </a:t>
            </a:r>
            <a:r>
              <a:rPr lang="es" sz="140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peligrosos 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porque podíamos llegar a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miles de personas” José Gutiérrez Vivó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946700" y="362600"/>
            <a:ext cx="7082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José Gutiérrez Vivó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, presidente y director general de </a:t>
            </a:r>
            <a:r>
              <a:rPr lang="es" sz="1400">
                <a:solidFill>
                  <a:srgbClr val="F1C23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Info Red</a:t>
            </a:r>
            <a:r>
              <a:rPr lang="es" sz="1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y conductor de Monitor de la mañana, pide lo que considera “justo”: que su competencia reconozca que ese programa fue el primero El primero en todo, se ufana una voz en los spots publicitarios: el primer noticiario de larga duración, el primero en emitir opiniones en medios electrónicos, el primero en realizar debates políticos, el primero en analizar el informe presidencial, el primero en entrevistar a funcionarios</a:t>
            </a:r>
            <a:endParaRPr sz="1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5750" y="2328225"/>
            <a:ext cx="3648900" cy="1839900"/>
          </a:xfrm>
          <a:prstGeom prst="hear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/>
          <p:nvPr/>
        </p:nvSpPr>
        <p:spPr>
          <a:xfrm>
            <a:off x="2338975" y="4168125"/>
            <a:ext cx="45225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https://politico.mx/minuta-politica/minuta-politica-gobierno-federal/amlo-buscar%C3%A1-el-regreso-de-jos%C3%A9-guti%C3%A9rrez-viv%C3%B3-la-radio/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Vídeo</a:t>
            </a:r>
            <a:endParaRPr/>
          </a:p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3"/>
              </a:rPr>
              <a:t>https://www.youtube.com/watch?v=JsamXx2G5Es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FUENTES</a:t>
            </a:r>
            <a:endParaRPr/>
          </a:p>
        </p:txBody>
      </p:sp>
      <p:sp>
        <p:nvSpPr>
          <p:cNvPr id="141" name="Google Shape;14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3"/>
              </a:rPr>
              <a:t>https://sites.google.com/site/radiouvmproyecto/radio-monitor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4"/>
              </a:rPr>
              <a:t>https://sites.google.com/site/radiouvmproyecto/radio-monitor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5"/>
              </a:rPr>
              <a:t>https</a:t>
            </a:r>
            <a:r>
              <a:rPr lang="es" u="sng">
                <a:solidFill>
                  <a:schemeClr val="hlink"/>
                </a:solidFill>
                <a:hlinkClick r:id="rId6"/>
              </a:rPr>
              <a:t>://sites.google.com/site/radiouvmproyecto/radio-monitoR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u="sng">
                <a:solidFill>
                  <a:schemeClr val="hlink"/>
                </a:solidFill>
                <a:hlinkClick r:id="rId7"/>
              </a:rPr>
              <a:t>https://www.google.com/url?q=https://juanjosesolis.wordpress.com/2010/05/19/la-radio-sin-jose-gutierrez-vivo/&amp;sa=D&amp;ust=1570691205580000&amp;usg=AFQjCNET5B-xlN7EarwSG82WJD4864U-2w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